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3" r:id="rId3"/>
    <p:sldId id="264" r:id="rId4"/>
    <p:sldId id="265" r:id="rId5"/>
    <p:sldId id="272" r:id="rId6"/>
    <p:sldId id="269" r:id="rId7"/>
    <p:sldId id="273" r:id="rId8"/>
    <p:sldId id="270" r:id="rId9"/>
    <p:sldId id="274" r:id="rId10"/>
    <p:sldId id="275" r:id="rId11"/>
    <p:sldId id="27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28BC0-E800-4B0D-A754-2F2B0244F6AB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Financial Status Report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03DBF-AE53-4C34-9C73-9E6DE149D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8911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1BDC35-EF27-4CD6-815D-FA17DF27F2C5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Financial Status Report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E1A51-1575-4765-B630-ABA298251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441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E1A51-1575-4765-B630-ABA29825129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179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6E1A51-1575-4765-B630-ABA29825129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914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0D009C-0EA0-4FEC-A1AC-FE6659305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8A1E49A-76CE-4363-9429-7B87A1545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54C729-1FFD-4EC1-81C8-139142E5F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116D-C242-4113-BDBC-D450F25CF098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86C488-EAA0-476D-A81D-B76A358CC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11BB62-7F82-4DE6-A38D-EB9ACC5BE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B4D2-A8A7-421F-B3C7-A2D0CAD7F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69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F83220-8FA3-4B0A-9546-4ABD6B727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3DADC0B-6AB2-40AE-8196-119A306318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9E2089-2EF0-4AB2-AEDE-DD6BF657C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116D-C242-4113-BDBC-D450F25CF098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CA491F7-2B43-4093-8253-37EEF20BA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CE93012-95E7-468D-9C46-B257D3722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B4D2-A8A7-421F-B3C7-A2D0CAD7F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29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81FFF74-FE28-4E46-991E-DB6389B28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59CDC9F-4F22-45CA-BE9D-3DBE901FC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968FA57-ED49-4E74-9E60-A47BF09B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116D-C242-4113-BDBC-D450F25CF098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C89689-2623-4029-8463-19DC91B60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8DD359F-8348-4137-84CA-DF94D6288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B4D2-A8A7-421F-B3C7-A2D0CAD7F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51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5CA87F-4086-4FB9-943B-F00DA5BDD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228E7EE-44B4-403B-AEC8-1B2281740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33A7203-20D4-41DB-BE52-092487D17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116D-C242-4113-BDBC-D450F25CF098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3BABBE-FCE0-445F-9752-601774AC7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18EAF30-6049-45C4-9EA3-B53477A69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B4D2-A8A7-421F-B3C7-A2D0CAD7F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2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94AAD5-EBF4-4907-8E1C-F2F385831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DD1B5E7-AB1A-4B78-A44E-EC37C723E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946D9C9-098D-42F3-9B2F-A72F6146D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116D-C242-4113-BDBC-D450F25CF098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77083D-5D85-47A0-9FA1-397F3714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9CE6107-18C3-478D-A05A-A4B3BF4EB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B4D2-A8A7-421F-B3C7-A2D0CAD7F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69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C3DE2D-A7F6-439B-8E73-AE46C0887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E67BFE-396E-47B6-9517-3808D6B5FF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7227D96-7D1C-4934-925F-D020CF500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9D9953E-2296-4BA4-8A40-A807176E5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116D-C242-4113-BDBC-D450F25CF098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C61D7E8-B73C-48A2-A18A-674EE60F8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524F0FA-3ED7-4D86-B2FE-79576129F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B4D2-A8A7-421F-B3C7-A2D0CAD7F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328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32B59E-C53A-4CC5-91D5-4D1384786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474AD98-A9E4-4C88-8B90-030B81C31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E361AF9-3A19-4F9C-AC13-0D90CAB113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496EEB4-9FAA-4698-9210-342853A929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39623D3-CE10-4CFB-AB74-22FA211F85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D6F9DA4-63BC-48D4-A419-61084E4C0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116D-C242-4113-BDBC-D450F25CF098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46CDE0A-8FEB-4F33-AF62-F3A187812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775DBCC-AD7B-4369-AABD-4DB17F134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B4D2-A8A7-421F-B3C7-A2D0CAD7F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555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2EA30A-7F98-4B18-821E-CF9CD0358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C6E5E59-0594-42F5-A9C0-9407E410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116D-C242-4113-BDBC-D450F25CF098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2313C18-C2AD-486B-982E-439A8D09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946DF3E-489C-4955-8A15-95E65F58E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B4D2-A8A7-421F-B3C7-A2D0CAD7F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699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681B35E-107A-439D-A57C-2D2E35FBF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116D-C242-4113-BDBC-D450F25CF098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8A168B0-B399-45FB-97D0-59B3C985D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DE8FC22-8391-49D0-B6ED-8504DB1E2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B4D2-A8A7-421F-B3C7-A2D0CAD7F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77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5A69C1-CCED-4BE7-80A6-6917715FD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8F93B0A-520C-48F3-B6DE-9A9C1A02A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D3B6F0-4870-4AF8-85B7-B5DA30046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4F77C95-7549-4B00-AE49-9FA03249D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116D-C242-4113-BDBC-D450F25CF098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5ECD919-A0C1-48E8-83D8-ACD27854F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287107B-2DA7-4633-9363-A77198FD1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B4D2-A8A7-421F-B3C7-A2D0CAD7F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1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3EF19C-262E-4A65-AC86-FAEB381AC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85D94F6-59F4-458C-9916-9181EF6E9E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1612806-E8CD-44C7-BC70-B8BA326E33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230C985-0C69-406A-A869-66918196C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116D-C242-4113-BDBC-D450F25CF098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AB2AB63-E40F-4EA4-90E6-AFB96200D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CB2EEEA-2106-4FE4-8A0B-527AAC831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B4D2-A8A7-421F-B3C7-A2D0CAD7F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678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5885FAE-C4AF-4CCA-B255-E744CD624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6D20388-FB1D-4FFF-9435-118A63638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E0DA236-F073-4CE3-8BF6-F23AB7E3EC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0116D-C242-4113-BDBC-D450F25CF098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C1C6B0-79EF-4596-8ED9-F2F459849B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FA0CB9-A146-4684-97D5-557078C4F5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4B4D2-A8A7-421F-B3C7-A2D0CAD7F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83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66784A9D-86B0-43A0-9404-B64887056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4588" y="0"/>
            <a:ext cx="12302772" cy="835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xmlns="" id="{7B3634E8-E46E-456C-A22C-F131BCF1C6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470" y="4781177"/>
            <a:ext cx="9913390" cy="985837"/>
          </a:xfrm>
        </p:spPr>
        <p:txBody>
          <a:bodyPr>
            <a:normAutofit fontScale="90000"/>
          </a:bodyPr>
          <a:lstStyle/>
          <a:p>
            <a:r>
              <a:rPr lang="en-US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College of Micronesia-FSM</a:t>
            </a:r>
          </a:p>
        </p:txBody>
      </p:sp>
      <p:sp>
        <p:nvSpPr>
          <p:cNvPr id="4" name="Rectangle 3"/>
          <p:cNvSpPr/>
          <p:nvPr/>
        </p:nvSpPr>
        <p:spPr>
          <a:xfrm>
            <a:off x="-104588" y="6066117"/>
            <a:ext cx="12416116" cy="16435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btitle 4">
            <a:extLst>
              <a:ext uri="{FF2B5EF4-FFF2-40B4-BE49-F238E27FC236}">
                <a16:creationId xmlns:a16="http://schemas.microsoft.com/office/drawing/2014/main" xmlns="" id="{70EA788E-2C9D-49BF-88C5-6131153F8499}"/>
              </a:ext>
            </a:extLst>
          </p:cNvPr>
          <p:cNvSpPr txBox="1">
            <a:spLocks/>
          </p:cNvSpPr>
          <p:nvPr/>
        </p:nvSpPr>
        <p:spPr>
          <a:xfrm>
            <a:off x="1397000" y="6030119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i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Book Antiqua"/>
                <a:cs typeface="Book Antiqua"/>
              </a:rPr>
              <a:t>Students today, Leaders Tomorrow</a:t>
            </a:r>
          </a:p>
        </p:txBody>
      </p:sp>
      <p:sp>
        <p:nvSpPr>
          <p:cNvPr id="6" name="Oval 5"/>
          <p:cNvSpPr/>
          <p:nvPr/>
        </p:nvSpPr>
        <p:spPr>
          <a:xfrm>
            <a:off x="10115177" y="4781177"/>
            <a:ext cx="1942353" cy="1972235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COMFSMLOGO(Gif)Tiny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634" y="4826000"/>
            <a:ext cx="1917699" cy="19176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EA05465-293E-42BF-A6BB-5FD7CC921F1F}"/>
              </a:ext>
            </a:extLst>
          </p:cNvPr>
          <p:cNvSpPr txBox="1"/>
          <p:nvPr/>
        </p:nvSpPr>
        <p:spPr>
          <a:xfrm>
            <a:off x="1953087" y="189810"/>
            <a:ext cx="776008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highlight>
                  <a:srgbClr val="0000FF"/>
                </a:highlight>
              </a:rPr>
              <a:t>FINANCIAL STATUS REPORT </a:t>
            </a:r>
          </a:p>
          <a:p>
            <a:pPr algn="ctr"/>
            <a:endParaRPr lang="en-US" sz="2800" b="1" dirty="0" smtClean="0">
              <a:solidFill>
                <a:schemeClr val="bg1"/>
              </a:solidFill>
              <a:highlight>
                <a:srgbClr val="0000FF"/>
              </a:highlight>
            </a:endParaRP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highlight>
                  <a:srgbClr val="0000FF"/>
                </a:highlight>
              </a:rPr>
              <a:t>December 12, 2023</a:t>
            </a:r>
            <a:endParaRPr lang="en-US" sz="1200" b="1" dirty="0">
              <a:solidFill>
                <a:schemeClr val="bg1"/>
              </a:solidFill>
              <a:highlight>
                <a:srgbClr val="0000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7128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3768320" y="4026738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5031932" y="4126105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27D55262-2AC5-423F-83E4-81C97CC2A133}"/>
              </a:ext>
            </a:extLst>
          </p:cNvPr>
          <p:cNvSpPr txBox="1">
            <a:spLocks/>
          </p:cNvSpPr>
          <p:nvPr/>
        </p:nvSpPr>
        <p:spPr>
          <a:xfrm>
            <a:off x="5792922" y="2831262"/>
            <a:ext cx="5686869" cy="37258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700" dirty="0">
                <a:latin typeface="Bahnschrift" panose="020B0502040204020203" pitchFamily="34" charset="0"/>
              </a:rPr>
              <a:t/>
            </a:r>
            <a:br>
              <a:rPr lang="en-US" sz="2700" dirty="0">
                <a:latin typeface="Bahnschrift" panose="020B0502040204020203" pitchFamily="34" charset="0"/>
              </a:rPr>
            </a:br>
            <a:endParaRPr lang="en-US" sz="2700" dirty="0">
              <a:latin typeface="Bahnschrift" panose="020B05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2136" cy="68580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0756900" y="127000"/>
            <a:ext cx="1124519" cy="1130300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OMFSMLOGO(Gif)Tiny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034" y="165100"/>
            <a:ext cx="1079500" cy="1079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8809652" cy="75610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en-US" sz="2800" b="1" dirty="0" smtClean="0"/>
              <a:t>G. FY2022 Audit Report Status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0880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3768320" y="4026738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5031932" y="4126105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27D55262-2AC5-423F-83E4-81C97CC2A133}"/>
              </a:ext>
            </a:extLst>
          </p:cNvPr>
          <p:cNvSpPr txBox="1">
            <a:spLocks/>
          </p:cNvSpPr>
          <p:nvPr/>
        </p:nvSpPr>
        <p:spPr>
          <a:xfrm>
            <a:off x="5792922" y="2831262"/>
            <a:ext cx="5686869" cy="37258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700" dirty="0">
                <a:latin typeface="Bahnschrift" panose="020B0502040204020203" pitchFamily="34" charset="0"/>
              </a:rPr>
              <a:t/>
            </a:r>
            <a:br>
              <a:rPr lang="en-US" sz="2700" dirty="0">
                <a:latin typeface="Bahnschrift" panose="020B0502040204020203" pitchFamily="34" charset="0"/>
              </a:rPr>
            </a:br>
            <a:endParaRPr lang="en-US" sz="2700" dirty="0">
              <a:latin typeface="Bahnschrift" panose="020B05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966"/>
            <a:ext cx="12192000" cy="68580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0756900" y="127000"/>
            <a:ext cx="1124519" cy="1130300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OMFSMLOGO(Gif)Tiny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034" y="165100"/>
            <a:ext cx="1079500" cy="1079500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xmlns="" id="{55A81488-FF0F-4E33-A30A-E69CEB92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282" y="451023"/>
            <a:ext cx="8742907" cy="476047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latin typeface="Arial Rounded MT Bold" panose="020F0704030504030204" pitchFamily="34" charset="0"/>
              </a:rPr>
              <a:t>E.1 </a:t>
            </a:r>
            <a:r>
              <a:rPr lang="en-US" sz="2800" b="1" dirty="0" smtClean="0">
                <a:latin typeface="Arial Rounded MT Bold" panose="020F0704030504030204" pitchFamily="34" charset="0"/>
              </a:rPr>
              <a:t>FY 2024 Financial Challenges:</a:t>
            </a:r>
            <a:br>
              <a:rPr lang="en-US" sz="2800" b="1" dirty="0" smtClean="0">
                <a:latin typeface="Arial Rounded MT Bold" panose="020F0704030504030204" pitchFamily="34" charset="0"/>
              </a:rPr>
            </a:br>
            <a:r>
              <a:rPr lang="en-US" sz="2800" b="1" dirty="0" smtClean="0">
                <a:latin typeface="Arial Rounded MT Bold" panose="020F0704030504030204" pitchFamily="34" charset="0"/>
              </a:rPr>
              <a:t>1.  FSM Government Support</a:t>
            </a:r>
            <a:br>
              <a:rPr lang="en-US" sz="2800" b="1" dirty="0" smtClean="0">
                <a:latin typeface="Arial Rounded MT Bold" panose="020F0704030504030204" pitchFamily="34" charset="0"/>
              </a:rPr>
            </a:br>
            <a:r>
              <a:rPr lang="en-US" sz="2800" b="1" dirty="0">
                <a:latin typeface="Arial Rounded MT Bold" panose="020F0704030504030204" pitchFamily="34" charset="0"/>
              </a:rPr>
              <a:t> </a:t>
            </a:r>
            <a:r>
              <a:rPr lang="en-US" sz="2800" b="1" dirty="0" smtClean="0">
                <a:latin typeface="Arial Rounded MT Bold" panose="020F0704030504030204" pitchFamily="34" charset="0"/>
              </a:rPr>
              <a:t>            -$2M appropriated  instead of $4M</a:t>
            </a:r>
            <a:br>
              <a:rPr lang="en-US" sz="2800" b="1" dirty="0" smtClean="0">
                <a:latin typeface="Arial Rounded MT Bold" panose="020F0704030504030204" pitchFamily="34" charset="0"/>
              </a:rPr>
            </a:br>
            <a:r>
              <a:rPr lang="en-US" sz="2800" b="1" dirty="0">
                <a:latin typeface="Arial Rounded MT Bold" panose="020F0704030504030204" pitchFamily="34" charset="0"/>
              </a:rPr>
              <a:t> </a:t>
            </a:r>
            <a:r>
              <a:rPr lang="en-US" sz="2800" b="1" dirty="0" smtClean="0">
                <a:latin typeface="Arial Rounded MT Bold" panose="020F0704030504030204" pitchFamily="34" charset="0"/>
              </a:rPr>
              <a:t>            - Cash Reserves might be used if no</a:t>
            </a:r>
            <a:br>
              <a:rPr lang="en-US" sz="2800" b="1" dirty="0" smtClean="0">
                <a:latin typeface="Arial Rounded MT Bold" panose="020F0704030504030204" pitchFamily="34" charset="0"/>
              </a:rPr>
            </a:br>
            <a:r>
              <a:rPr lang="en-US" sz="2800" b="1" dirty="0">
                <a:latin typeface="Arial Rounded MT Bold" panose="020F0704030504030204" pitchFamily="34" charset="0"/>
              </a:rPr>
              <a:t> </a:t>
            </a:r>
            <a:r>
              <a:rPr lang="en-US" sz="2800" b="1" dirty="0" smtClean="0">
                <a:latin typeface="Arial Rounded MT Bold" panose="020F0704030504030204" pitchFamily="34" charset="0"/>
              </a:rPr>
              <a:t>               additional funding will be given to the</a:t>
            </a:r>
            <a:br>
              <a:rPr lang="en-US" sz="2800" b="1" dirty="0" smtClean="0">
                <a:latin typeface="Arial Rounded MT Bold" panose="020F0704030504030204" pitchFamily="34" charset="0"/>
              </a:rPr>
            </a:br>
            <a:r>
              <a:rPr lang="en-US" sz="2800" b="1" dirty="0">
                <a:latin typeface="Arial Rounded MT Bold" panose="020F0704030504030204" pitchFamily="34" charset="0"/>
              </a:rPr>
              <a:t> </a:t>
            </a:r>
            <a:r>
              <a:rPr lang="en-US" sz="2800" b="1" dirty="0" smtClean="0">
                <a:latin typeface="Arial Rounded MT Bold" panose="020F0704030504030204" pitchFamily="34" charset="0"/>
              </a:rPr>
              <a:t>               college</a:t>
            </a:r>
            <a:br>
              <a:rPr lang="en-US" sz="2800" b="1" dirty="0" smtClean="0">
                <a:latin typeface="Arial Rounded MT Bold" panose="020F0704030504030204" pitchFamily="34" charset="0"/>
              </a:rPr>
            </a:br>
            <a:r>
              <a:rPr lang="en-US" sz="2800" b="1" dirty="0" smtClean="0">
                <a:latin typeface="Arial Rounded MT Bold" panose="020F0704030504030204" pitchFamily="34" charset="0"/>
              </a:rPr>
              <a:t>2.   Pending Grant money due to late audit report  </a:t>
            </a:r>
            <a:br>
              <a:rPr lang="en-US" sz="2800" b="1" dirty="0" smtClean="0">
                <a:latin typeface="Arial Rounded MT Bold" panose="020F0704030504030204" pitchFamily="34" charset="0"/>
              </a:rPr>
            </a:br>
            <a:r>
              <a:rPr lang="en-US" sz="2800" b="1" dirty="0">
                <a:latin typeface="Arial Rounded MT Bold" panose="020F0704030504030204" pitchFamily="34" charset="0"/>
              </a:rPr>
              <a:t> </a:t>
            </a:r>
            <a:r>
              <a:rPr lang="en-US" sz="2800" b="1" dirty="0" smtClean="0">
                <a:latin typeface="Arial Rounded MT Bold" panose="020F0704030504030204" pitchFamily="34" charset="0"/>
              </a:rPr>
              <a:t>            - TRIO</a:t>
            </a:r>
            <a:br>
              <a:rPr lang="en-US" sz="2800" b="1" dirty="0" smtClean="0">
                <a:latin typeface="Arial Rounded MT Bold" panose="020F0704030504030204" pitchFamily="34" charset="0"/>
              </a:rPr>
            </a:br>
            <a:r>
              <a:rPr lang="en-US" sz="2800" b="1" dirty="0">
                <a:latin typeface="Arial Rounded MT Bold" panose="020F0704030504030204" pitchFamily="34" charset="0"/>
              </a:rPr>
              <a:t> </a:t>
            </a:r>
            <a:r>
              <a:rPr lang="en-US" sz="2800" b="1" dirty="0" smtClean="0">
                <a:latin typeface="Arial Rounded MT Bold" panose="020F0704030504030204" pitchFamily="34" charset="0"/>
              </a:rPr>
              <a:t>            -  Teaching Clinic Construction</a:t>
            </a:r>
            <a:br>
              <a:rPr lang="en-US" sz="2800" b="1" dirty="0" smtClean="0">
                <a:latin typeface="Arial Rounded MT Bold" panose="020F0704030504030204" pitchFamily="34" charset="0"/>
              </a:rPr>
            </a:br>
            <a:r>
              <a:rPr lang="en-US" sz="2800" b="1" dirty="0" smtClean="0">
                <a:latin typeface="Arial Rounded MT Bold" panose="020F0704030504030204" pitchFamily="34" charset="0"/>
              </a:rPr>
              <a:t>3.   Steady decline in enrollment</a:t>
            </a:r>
            <a:br>
              <a:rPr lang="en-US" sz="2800" b="1" dirty="0" smtClean="0">
                <a:latin typeface="Arial Rounded MT Bold" panose="020F0704030504030204" pitchFamily="34" charset="0"/>
              </a:rPr>
            </a:br>
            <a:r>
              <a:rPr lang="en-US" sz="2800" b="1" dirty="0" smtClean="0">
                <a:latin typeface="Arial Rounded MT Bold" panose="020F0704030504030204" pitchFamily="34" charset="0"/>
              </a:rPr>
              <a:t>4.   Rising operating cost (utilities, supplies,   </a:t>
            </a:r>
            <a:br>
              <a:rPr lang="en-US" sz="2800" b="1" dirty="0" smtClean="0">
                <a:latin typeface="Arial Rounded MT Bold" panose="020F0704030504030204" pitchFamily="34" charset="0"/>
              </a:rPr>
            </a:br>
            <a:r>
              <a:rPr lang="en-US" sz="2800" b="1" dirty="0">
                <a:latin typeface="Arial Rounded MT Bold" panose="020F0704030504030204" pitchFamily="34" charset="0"/>
              </a:rPr>
              <a:t> </a:t>
            </a:r>
            <a:r>
              <a:rPr lang="en-US" sz="2800" b="1" dirty="0" smtClean="0">
                <a:latin typeface="Arial Rounded MT Bold" panose="020F0704030504030204" pitchFamily="34" charset="0"/>
              </a:rPr>
              <a:t>      equipment)</a:t>
            </a:r>
            <a:r>
              <a:rPr lang="en-US" sz="2800" b="1" dirty="0" smtClean="0">
                <a:latin typeface="Arial Rounded MT Bold" panose="020F0704030504030204" pitchFamily="34" charset="0"/>
              </a:rPr>
              <a:t/>
            </a:r>
            <a:br>
              <a:rPr lang="en-US" sz="2800" b="1" dirty="0" smtClean="0">
                <a:latin typeface="Arial Rounded MT Bold" panose="020F0704030504030204" pitchFamily="34" charset="0"/>
              </a:rPr>
            </a:br>
            <a:r>
              <a:rPr lang="en-US" sz="2800" b="1" dirty="0">
                <a:latin typeface="Arial Rounded MT Bold" panose="020F0704030504030204" pitchFamily="34" charset="0"/>
              </a:rPr>
              <a:t> </a:t>
            </a:r>
            <a:r>
              <a:rPr lang="en-US" sz="2800" b="1" dirty="0" smtClean="0">
                <a:latin typeface="Arial Rounded MT Bold" panose="020F0704030504030204" pitchFamily="34" charset="0"/>
              </a:rPr>
              <a:t> </a:t>
            </a:r>
            <a:endParaRPr lang="en-US" sz="28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88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3768320" y="4026738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5031932" y="4126105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27D55262-2AC5-423F-83E4-81C97CC2A133}"/>
              </a:ext>
            </a:extLst>
          </p:cNvPr>
          <p:cNvSpPr txBox="1">
            <a:spLocks/>
          </p:cNvSpPr>
          <p:nvPr/>
        </p:nvSpPr>
        <p:spPr>
          <a:xfrm>
            <a:off x="5792922" y="2831262"/>
            <a:ext cx="5686869" cy="37258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700" dirty="0">
                <a:latin typeface="Bahnschrift" panose="020B0502040204020203" pitchFamily="34" charset="0"/>
              </a:rPr>
              <a:t/>
            </a:r>
            <a:br>
              <a:rPr lang="en-US" sz="2700" dirty="0">
                <a:latin typeface="Bahnschrift" panose="020B0502040204020203" pitchFamily="34" charset="0"/>
              </a:rPr>
            </a:br>
            <a:endParaRPr lang="en-US" sz="2700" dirty="0">
              <a:latin typeface="Bahnschrift" panose="020B05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0756900" y="127000"/>
            <a:ext cx="1124519" cy="1130300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OMFSMLOGO(Gif)Tiny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034" y="165100"/>
            <a:ext cx="1079500" cy="1079500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xmlns="" id="{55A81488-FF0F-4E33-A30A-E69CEB92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616" y="127000"/>
            <a:ext cx="9241616" cy="79187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en-US" sz="2800" b="1" dirty="0" smtClean="0">
                <a:latin typeface="Arial Rounded MT Bold" panose="020F0704030504030204" pitchFamily="34" charset="0"/>
              </a:rPr>
              <a:t>A. Endowment Fund</a:t>
            </a:r>
            <a:endParaRPr lang="en-US" sz="2800" b="1" dirty="0">
              <a:latin typeface="Arial Rounded MT Bold" panose="020F0704030504030204" pitchFamily="34" charset="0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xmlns="" id="{55A81488-FF0F-4E33-A30A-E69CEB920619}"/>
              </a:ext>
            </a:extLst>
          </p:cNvPr>
          <p:cNvSpPr txBox="1">
            <a:spLocks/>
          </p:cNvSpPr>
          <p:nvPr/>
        </p:nvSpPr>
        <p:spPr>
          <a:xfrm>
            <a:off x="1323392" y="5386895"/>
            <a:ext cx="9001338" cy="791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200" b="1" dirty="0">
              <a:latin typeface="Arial Rounded MT Bold" panose="020F07040305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18730" y="5718739"/>
            <a:ext cx="9257502" cy="32284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endowment fund increased by </a:t>
            </a:r>
            <a:r>
              <a:rPr lang="en-US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5%  or  $574K due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unrealized market gain </a:t>
            </a:r>
            <a:r>
              <a:rPr lang="en-US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since October 01, 2023.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616" y="918871"/>
            <a:ext cx="9257502" cy="47998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2129958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3768320" y="4026738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5031932" y="4126105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27D55262-2AC5-423F-83E4-81C97CC2A133}"/>
              </a:ext>
            </a:extLst>
          </p:cNvPr>
          <p:cNvSpPr txBox="1">
            <a:spLocks/>
          </p:cNvSpPr>
          <p:nvPr/>
        </p:nvSpPr>
        <p:spPr>
          <a:xfrm>
            <a:off x="5792922" y="2831262"/>
            <a:ext cx="5686869" cy="37258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700" dirty="0">
                <a:latin typeface="Bahnschrift" panose="020B0502040204020203" pitchFamily="34" charset="0"/>
              </a:rPr>
              <a:t/>
            </a:r>
            <a:br>
              <a:rPr lang="en-US" sz="2700" dirty="0">
                <a:latin typeface="Bahnschrift" panose="020B0502040204020203" pitchFamily="34" charset="0"/>
              </a:rPr>
            </a:br>
            <a:endParaRPr lang="en-US" sz="2700" dirty="0">
              <a:latin typeface="Bahnschrift" panose="020B05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0756900" y="127000"/>
            <a:ext cx="1124519" cy="1130300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OMFSMLOGO(Gif)Tiny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9409" y="143892"/>
            <a:ext cx="1079500" cy="1079500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xmlns="" id="{55A81488-FF0F-4E33-A30A-E69CEB92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136" y="370152"/>
            <a:ext cx="8984202" cy="79187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en-US" sz="2800" b="1" dirty="0" smtClean="0">
                <a:latin typeface="Arial Rounded MT Bold" panose="020F0704030504030204" pitchFamily="34" charset="0"/>
              </a:rPr>
              <a:t>B. Cash Reserves</a:t>
            </a:r>
            <a:endParaRPr lang="en-US" sz="2800" b="1" dirty="0">
              <a:latin typeface="Arial Rounded MT Bold" panose="020F07040305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24688" y="6061789"/>
            <a:ext cx="8981650" cy="34009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The cash </a:t>
            </a:r>
            <a:r>
              <a:rPr lang="en-US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reserves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fund increased by </a:t>
            </a:r>
            <a:r>
              <a:rPr lang="en-US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5% or $154K due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to unrealized market gain </a:t>
            </a:r>
            <a:r>
              <a:rPr lang="en-US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since October 01,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2023.</a:t>
            </a:r>
            <a:endParaRPr lang="en-US" sz="1400" dirty="0"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2136" y="1162023"/>
            <a:ext cx="8984202" cy="489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3768320" y="4026738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5031932" y="4126105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27D55262-2AC5-423F-83E4-81C97CC2A133}"/>
              </a:ext>
            </a:extLst>
          </p:cNvPr>
          <p:cNvSpPr txBox="1">
            <a:spLocks/>
          </p:cNvSpPr>
          <p:nvPr/>
        </p:nvSpPr>
        <p:spPr>
          <a:xfrm>
            <a:off x="5792922" y="2831262"/>
            <a:ext cx="5686869" cy="37258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700" dirty="0">
                <a:latin typeface="Bahnschrift" panose="020B0502040204020203" pitchFamily="34" charset="0"/>
              </a:rPr>
              <a:t/>
            </a:r>
            <a:br>
              <a:rPr lang="en-US" sz="2700" dirty="0">
                <a:latin typeface="Bahnschrift" panose="020B0502040204020203" pitchFamily="34" charset="0"/>
              </a:rPr>
            </a:br>
            <a:endParaRPr lang="en-US" sz="2700" dirty="0">
              <a:latin typeface="Bahnschrift" panose="020B05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67"/>
            <a:ext cx="12192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accent1">
                <a:alpha val="70000"/>
              </a:schemeClr>
            </a:outerShdw>
          </a:effectLst>
        </p:spPr>
      </p:pic>
      <p:sp>
        <p:nvSpPr>
          <p:cNvPr id="6" name="Oval 5"/>
          <p:cNvSpPr/>
          <p:nvPr/>
        </p:nvSpPr>
        <p:spPr>
          <a:xfrm>
            <a:off x="10756900" y="127000"/>
            <a:ext cx="1124519" cy="1130300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OMFSMLOGO(Gif)Tiny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034" y="165100"/>
            <a:ext cx="1079500" cy="1079500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xmlns="" id="{55A81488-FF0F-4E33-A30A-E69CEB92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136" y="370152"/>
            <a:ext cx="9425736" cy="79187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en-US" sz="2800" b="1" dirty="0" smtClean="0">
                <a:latin typeface="Arial Rounded MT Bold" panose="020F0704030504030204" pitchFamily="34" charset="0"/>
              </a:rPr>
              <a:t>C. Total Investment</a:t>
            </a:r>
            <a:endParaRPr lang="en-US" sz="2800" b="1" dirty="0">
              <a:latin typeface="Arial Rounded MT Bold" panose="020F07040305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16809" y="5743822"/>
            <a:ext cx="9431063" cy="34009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The total investment increased by </a:t>
            </a:r>
            <a:r>
              <a:rPr lang="en-US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5%  or $728K due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to unrealized market gain </a:t>
            </a:r>
            <a:r>
              <a:rPr lang="en-US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since October 01, 2023.</a:t>
            </a:r>
            <a:endParaRPr lang="en-US" sz="1400" dirty="0"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6809" y="1162024"/>
            <a:ext cx="9431063" cy="458179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324356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3768320" y="4026738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5031932" y="4126105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27D55262-2AC5-423F-83E4-81C97CC2A133}"/>
              </a:ext>
            </a:extLst>
          </p:cNvPr>
          <p:cNvSpPr txBox="1">
            <a:spLocks/>
          </p:cNvSpPr>
          <p:nvPr/>
        </p:nvSpPr>
        <p:spPr>
          <a:xfrm>
            <a:off x="5792922" y="2831262"/>
            <a:ext cx="5686869" cy="37258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700" dirty="0">
                <a:latin typeface="Bahnschrift" panose="020B0502040204020203" pitchFamily="34" charset="0"/>
              </a:rPr>
              <a:t/>
            </a:r>
            <a:br>
              <a:rPr lang="en-US" sz="2700" dirty="0">
                <a:latin typeface="Bahnschrift" panose="020B0502040204020203" pitchFamily="34" charset="0"/>
              </a:rPr>
            </a:br>
            <a:endParaRPr lang="en-US" sz="2700" dirty="0">
              <a:latin typeface="Bahnschrift" panose="020B05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50800" dist="50800" dir="5400000" algn="ctr" rotWithShape="0">
              <a:schemeClr val="accent5">
                <a:lumMod val="60000"/>
                <a:lumOff val="40000"/>
              </a:schemeClr>
            </a:outerShdw>
          </a:effectLst>
        </p:spPr>
      </p:pic>
      <p:sp>
        <p:nvSpPr>
          <p:cNvPr id="6" name="Oval 5"/>
          <p:cNvSpPr/>
          <p:nvPr/>
        </p:nvSpPr>
        <p:spPr>
          <a:xfrm>
            <a:off x="10756900" y="127000"/>
            <a:ext cx="1124519" cy="1130300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OMFSMLOGO(Gif)Tiny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034" y="165100"/>
            <a:ext cx="1079500" cy="1079500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xmlns="" id="{55A81488-FF0F-4E33-A30A-E69CEB92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914" y="383231"/>
            <a:ext cx="8892073" cy="79187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en-US" sz="2800" b="1" dirty="0" smtClean="0">
                <a:latin typeface="Arial Rounded MT Bold" panose="020F0704030504030204" pitchFamily="34" charset="0"/>
              </a:rPr>
              <a:t>D. Cash in Bank Balance as of November 30</a:t>
            </a:r>
            <a:r>
              <a:rPr lang="en-US" sz="2800" b="1" dirty="0" smtClean="0">
                <a:latin typeface="Arial Rounded MT Bold" panose="020F0704030504030204" pitchFamily="34" charset="0"/>
              </a:rPr>
              <a:t>, 2023</a:t>
            </a:r>
            <a:endParaRPr lang="en-US" sz="2800" b="1" dirty="0">
              <a:latin typeface="Arial Rounded MT Bold" panose="020F07040305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9915" y="1175102"/>
            <a:ext cx="8892072" cy="19237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marL="45720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Bank of Guam -    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$1.381M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Bank of FSM   -      </a:t>
            </a:r>
            <a:r>
              <a:rPr lang="en-US" sz="2800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3.024M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                      </a:t>
            </a:r>
            <a:r>
              <a:rPr lang="en-US" sz="2800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$4.405M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69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3768320" y="4026738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5031932" y="4126105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27D55262-2AC5-423F-83E4-81C97CC2A133}"/>
              </a:ext>
            </a:extLst>
          </p:cNvPr>
          <p:cNvSpPr txBox="1">
            <a:spLocks/>
          </p:cNvSpPr>
          <p:nvPr/>
        </p:nvSpPr>
        <p:spPr>
          <a:xfrm>
            <a:off x="5792922" y="2831262"/>
            <a:ext cx="5686869" cy="37258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700" dirty="0">
                <a:latin typeface="Bahnschrift" panose="020B0502040204020203" pitchFamily="34" charset="0"/>
              </a:rPr>
              <a:t/>
            </a:r>
            <a:br>
              <a:rPr lang="en-US" sz="2700" dirty="0">
                <a:latin typeface="Bahnschrift" panose="020B0502040204020203" pitchFamily="34" charset="0"/>
              </a:rPr>
            </a:br>
            <a:endParaRPr lang="en-US" sz="2700" dirty="0">
              <a:latin typeface="Bahnschrift" panose="020B05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966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sp>
        <p:nvSpPr>
          <p:cNvPr id="6" name="Oval 5"/>
          <p:cNvSpPr/>
          <p:nvPr/>
        </p:nvSpPr>
        <p:spPr>
          <a:xfrm>
            <a:off x="10756900" y="127000"/>
            <a:ext cx="1124519" cy="1130300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OMFSMLOGO(Gif)Tiny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034" y="165100"/>
            <a:ext cx="1079500" cy="1079500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xmlns="" id="{55A81488-FF0F-4E33-A30A-E69CEB92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215" y="465429"/>
            <a:ext cx="9799578" cy="79187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en-US" sz="2800" b="1" dirty="0" smtClean="0">
                <a:latin typeface="Arial Rounded MT Bold" panose="020F0704030504030204" pitchFamily="34" charset="0"/>
              </a:rPr>
              <a:t>E. </a:t>
            </a:r>
            <a:r>
              <a:rPr lang="en-US" sz="2800" b="1" dirty="0" smtClean="0">
                <a:latin typeface="Arial Rounded MT Bold" panose="020F0704030504030204" pitchFamily="34" charset="0"/>
              </a:rPr>
              <a:t>FY 2024 Budget </a:t>
            </a:r>
            <a:r>
              <a:rPr lang="en-US" sz="2800" b="1" dirty="0" smtClean="0">
                <a:latin typeface="Arial Rounded MT Bold" panose="020F0704030504030204" pitchFamily="34" charset="0"/>
              </a:rPr>
              <a:t>Balance as of November 30, 2023</a:t>
            </a:r>
            <a:endParaRPr lang="en-US" sz="2800" b="1" dirty="0">
              <a:latin typeface="Arial Rounded MT Bold" panose="020F07040305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215" y="1257301"/>
            <a:ext cx="9799578" cy="482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7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3768320" y="4026738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5031932" y="4126105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27D55262-2AC5-423F-83E4-81C97CC2A133}"/>
              </a:ext>
            </a:extLst>
          </p:cNvPr>
          <p:cNvSpPr txBox="1">
            <a:spLocks/>
          </p:cNvSpPr>
          <p:nvPr/>
        </p:nvSpPr>
        <p:spPr>
          <a:xfrm>
            <a:off x="5792922" y="2831262"/>
            <a:ext cx="5686869" cy="37258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700" dirty="0">
                <a:latin typeface="Bahnschrift" panose="020B0502040204020203" pitchFamily="34" charset="0"/>
              </a:rPr>
              <a:t/>
            </a:r>
            <a:br>
              <a:rPr lang="en-US" sz="2700" dirty="0">
                <a:latin typeface="Bahnschrift" panose="020B0502040204020203" pitchFamily="34" charset="0"/>
              </a:rPr>
            </a:br>
            <a:endParaRPr lang="en-US" sz="2700" dirty="0">
              <a:latin typeface="Bahnschrift" panose="020B05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966"/>
            <a:ext cx="12192000" cy="68580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0756900" y="127000"/>
            <a:ext cx="1124519" cy="1130300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OMFSMLOGO(Gif)Tiny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034" y="165100"/>
            <a:ext cx="1079500" cy="1079500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xmlns="" id="{55A81488-FF0F-4E33-A30A-E69CEB92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765" y="452729"/>
            <a:ext cx="8742907" cy="79187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latin typeface="Arial Rounded MT Bold" panose="020F0704030504030204" pitchFamily="34" charset="0"/>
              </a:rPr>
              <a:t>E.1 </a:t>
            </a:r>
            <a:r>
              <a:rPr lang="en-US" sz="2800" b="1" dirty="0" smtClean="0">
                <a:latin typeface="Arial Rounded MT Bold" panose="020F0704030504030204" pitchFamily="34" charset="0"/>
              </a:rPr>
              <a:t>FY 2024 Budget </a:t>
            </a:r>
            <a:r>
              <a:rPr lang="en-US" sz="2800" b="1" dirty="0" smtClean="0">
                <a:latin typeface="Arial Rounded MT Bold" panose="020F0704030504030204" pitchFamily="34" charset="0"/>
              </a:rPr>
              <a:t>Balance as of November 30, 2023</a:t>
            </a:r>
            <a:endParaRPr lang="en-US" sz="2800" b="1" dirty="0">
              <a:latin typeface="Arial Rounded MT Bold" panose="020F07040305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764" y="1262336"/>
            <a:ext cx="8742907" cy="44840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15782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3768320" y="4026738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5031932" y="4126105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27D55262-2AC5-423F-83E4-81C97CC2A133}"/>
              </a:ext>
            </a:extLst>
          </p:cNvPr>
          <p:cNvSpPr txBox="1">
            <a:spLocks/>
          </p:cNvSpPr>
          <p:nvPr/>
        </p:nvSpPr>
        <p:spPr>
          <a:xfrm>
            <a:off x="5792922" y="2831262"/>
            <a:ext cx="5686869" cy="37258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700" dirty="0">
                <a:latin typeface="Bahnschrift" panose="020B0502040204020203" pitchFamily="34" charset="0"/>
              </a:rPr>
              <a:t/>
            </a:r>
            <a:br>
              <a:rPr lang="en-US" sz="2700" dirty="0">
                <a:latin typeface="Bahnschrift" panose="020B0502040204020203" pitchFamily="34" charset="0"/>
              </a:rPr>
            </a:br>
            <a:endParaRPr lang="en-US" sz="2700" dirty="0">
              <a:latin typeface="Bahnschrift" panose="020B05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10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sp>
        <p:nvSpPr>
          <p:cNvPr id="6" name="Oval 5"/>
          <p:cNvSpPr/>
          <p:nvPr/>
        </p:nvSpPr>
        <p:spPr>
          <a:xfrm>
            <a:off x="10756900" y="127000"/>
            <a:ext cx="1124519" cy="1130300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OMFSMLOGO(Gif)Tiny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034" y="165100"/>
            <a:ext cx="1079500" cy="1079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1" y="365126"/>
            <a:ext cx="8700116" cy="75610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en-US" sz="2800" b="1" dirty="0" smtClean="0">
                <a:latin typeface="Arial Rounded MT Bold" panose="020F0704030504030204" pitchFamily="34" charset="0"/>
              </a:rPr>
              <a:t>F. Comparative </a:t>
            </a:r>
            <a:r>
              <a:rPr lang="en-US" sz="2800" b="1" dirty="0" smtClean="0">
                <a:latin typeface="Arial Rounded MT Bold" panose="020F0704030504030204" pitchFamily="34" charset="0"/>
              </a:rPr>
              <a:t>Budgets </a:t>
            </a:r>
            <a:r>
              <a:rPr lang="en-US" sz="2800" b="1" dirty="0" smtClean="0">
                <a:latin typeface="Arial Rounded MT Bold" panose="020F0704030504030204" pitchFamily="34" charset="0"/>
              </a:rPr>
              <a:t>&amp; Expenses</a:t>
            </a:r>
            <a:endParaRPr lang="en-US" sz="2800" b="1" dirty="0">
              <a:latin typeface="Arial Rounded MT Bold" panose="020F07040305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1121230"/>
            <a:ext cx="8700116" cy="523291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1272347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3768320" y="4026738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B8B75956-33B5-472A-AC97-F0D0B83BD51B}"/>
              </a:ext>
            </a:extLst>
          </p:cNvPr>
          <p:cNvSpPr txBox="1">
            <a:spLocks/>
          </p:cNvSpPr>
          <p:nvPr/>
        </p:nvSpPr>
        <p:spPr>
          <a:xfrm>
            <a:off x="5031932" y="4126105"/>
            <a:ext cx="5686869" cy="857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700" dirty="0">
              <a:latin typeface="Bahnschrift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27D55262-2AC5-423F-83E4-81C97CC2A133}"/>
              </a:ext>
            </a:extLst>
          </p:cNvPr>
          <p:cNvSpPr txBox="1">
            <a:spLocks/>
          </p:cNvSpPr>
          <p:nvPr/>
        </p:nvSpPr>
        <p:spPr>
          <a:xfrm>
            <a:off x="5792922" y="2831262"/>
            <a:ext cx="5686869" cy="37258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700" dirty="0">
                <a:latin typeface="Bahnschrift" panose="020B0502040204020203" pitchFamily="34" charset="0"/>
              </a:rPr>
              <a:t/>
            </a:r>
            <a:br>
              <a:rPr lang="en-US" sz="2700" dirty="0">
                <a:latin typeface="Bahnschrift" panose="020B0502040204020203" pitchFamily="34" charset="0"/>
              </a:rPr>
            </a:br>
            <a:endParaRPr lang="en-US" sz="2700" dirty="0">
              <a:latin typeface="Bahnschrift" panose="020B05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2136" cy="68580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0756900" y="127000"/>
            <a:ext cx="1124519" cy="1130300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OMFSMLOGO(Gif)Tiny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034" y="165100"/>
            <a:ext cx="1079500" cy="1079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8809652" cy="75610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en-US" sz="2800" b="1" dirty="0" smtClean="0"/>
              <a:t>F.1 Comparative </a:t>
            </a:r>
            <a:r>
              <a:rPr lang="en-US" sz="2800" b="1" dirty="0" smtClean="0"/>
              <a:t>Budgets </a:t>
            </a:r>
            <a:r>
              <a:rPr lang="en-US" sz="2800" b="1" dirty="0" smtClean="0"/>
              <a:t>&amp; Expenses</a:t>
            </a:r>
            <a:endParaRPr lang="en-US" sz="28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121230"/>
            <a:ext cx="8809652" cy="417238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412538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1581</TotalTime>
  <Words>165</Words>
  <Application>Microsoft Office PowerPoint</Application>
  <PresentationFormat>Widescreen</PresentationFormat>
  <Paragraphs>34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Arial Rounded MT Bold</vt:lpstr>
      <vt:lpstr>Bahnschrift</vt:lpstr>
      <vt:lpstr>Book Antiqua</vt:lpstr>
      <vt:lpstr>Calibri</vt:lpstr>
      <vt:lpstr>Calibri Light</vt:lpstr>
      <vt:lpstr>Times New Roman</vt:lpstr>
      <vt:lpstr>Office Theme</vt:lpstr>
      <vt:lpstr>College of Micronesia-FSM</vt:lpstr>
      <vt:lpstr>A. Endowment Fund</vt:lpstr>
      <vt:lpstr>B. Cash Reserves</vt:lpstr>
      <vt:lpstr>C. Total Investment</vt:lpstr>
      <vt:lpstr>D. Cash in Bank Balance as of November 30, 2023</vt:lpstr>
      <vt:lpstr>E. FY 2024 Budget Balance as of November 30, 2023</vt:lpstr>
      <vt:lpstr>E.1 FY 2024 Budget Balance as of November 30, 2023</vt:lpstr>
      <vt:lpstr>F. Comparative Budgets &amp; Expenses</vt:lpstr>
      <vt:lpstr>F.1 Comparative Budgets &amp; Expenses</vt:lpstr>
      <vt:lpstr>G. FY2022 Audit Report Status</vt:lpstr>
      <vt:lpstr>E.1 FY 2024 Financial Challenges: 1.  FSM Government Support              -$2M appropriated  instead of $4M              - Cash Reserves might be used if no                 additional funding will be given to the                 college 2.   Pending Grant money due to late audit report                - TRIO              -  Teaching Clinic Construction 3.   Steady decline in enrollment 4.   Rising operating cost (utilities, supplies,           equipment)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Theresa</dc:creator>
  <cp:lastModifiedBy>Roselle</cp:lastModifiedBy>
  <cp:revision>82</cp:revision>
  <dcterms:created xsi:type="dcterms:W3CDTF">2023-03-19T22:00:09Z</dcterms:created>
  <dcterms:modified xsi:type="dcterms:W3CDTF">2023-12-07T05:53:52Z</dcterms:modified>
</cp:coreProperties>
</file>